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9" r:id="rId4"/>
    <p:sldId id="262" r:id="rId5"/>
    <p:sldId id="259" r:id="rId6"/>
    <p:sldId id="258" r:id="rId7"/>
    <p:sldId id="270" r:id="rId8"/>
    <p:sldId id="273" r:id="rId9"/>
    <p:sldId id="274" r:id="rId10"/>
    <p:sldId id="271" r:id="rId11"/>
    <p:sldId id="261" r:id="rId12"/>
    <p:sldId id="266" r:id="rId13"/>
    <p:sldId id="272" r:id="rId14"/>
    <p:sldId id="279" r:id="rId15"/>
    <p:sldId id="275" r:id="rId16"/>
    <p:sldId id="276" r:id="rId17"/>
    <p:sldId id="277" r:id="rId18"/>
    <p:sldId id="260" r:id="rId19"/>
    <p:sldId id="267" r:id="rId20"/>
    <p:sldId id="268" r:id="rId21"/>
    <p:sldId id="281" r:id="rId22"/>
    <p:sldId id="282" r:id="rId23"/>
    <p:sldId id="280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119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19EF0-76C4-4F49-BFB7-524472EDD305}" type="datetimeFigureOut">
              <a:rPr lang="en-US" smtClean="0"/>
              <a:t>12/10/2015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5F9E-D910-084D-9CEB-5162C264DC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599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19EF0-76C4-4F49-BFB7-524472EDD305}" type="datetimeFigureOut">
              <a:rPr lang="en-US" smtClean="0"/>
              <a:t>12/10/2015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5F9E-D910-084D-9CEB-5162C264DC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4314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19EF0-76C4-4F49-BFB7-524472EDD305}" type="datetimeFigureOut">
              <a:rPr lang="en-US" smtClean="0"/>
              <a:t>12/10/2015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5F9E-D910-084D-9CEB-5162C264DC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9368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19EF0-76C4-4F49-BFB7-524472EDD305}" type="datetimeFigureOut">
              <a:rPr lang="en-US" smtClean="0"/>
              <a:t>12/10/2015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5F9E-D910-084D-9CEB-5162C264DC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8701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19EF0-76C4-4F49-BFB7-524472EDD305}" type="datetimeFigureOut">
              <a:rPr lang="en-US" smtClean="0"/>
              <a:t>12/10/2015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5F9E-D910-084D-9CEB-5162C264DC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8968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19EF0-76C4-4F49-BFB7-524472EDD305}" type="datetimeFigureOut">
              <a:rPr lang="en-US" smtClean="0"/>
              <a:t>12/10/2015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5F9E-D910-084D-9CEB-5162C264DC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7997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19EF0-76C4-4F49-BFB7-524472EDD305}" type="datetimeFigureOut">
              <a:rPr lang="en-US" smtClean="0"/>
              <a:t>12/10/2015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5F9E-D910-084D-9CEB-5162C264DC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4471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19EF0-76C4-4F49-BFB7-524472EDD305}" type="datetimeFigureOut">
              <a:rPr lang="en-US" smtClean="0"/>
              <a:t>12/10/2015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5F9E-D910-084D-9CEB-5162C264DC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8291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19EF0-76C4-4F49-BFB7-524472EDD305}" type="datetimeFigureOut">
              <a:rPr lang="en-US" smtClean="0"/>
              <a:t>12/10/2015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5F9E-D910-084D-9CEB-5162C264DC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5805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19EF0-76C4-4F49-BFB7-524472EDD305}" type="datetimeFigureOut">
              <a:rPr lang="en-US" smtClean="0"/>
              <a:t>12/10/2015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5F9E-D910-084D-9CEB-5162C264DC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9944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19EF0-76C4-4F49-BFB7-524472EDD305}" type="datetimeFigureOut">
              <a:rPr lang="en-US" smtClean="0"/>
              <a:t>12/10/2015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05F9E-D910-084D-9CEB-5162C264DC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8352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19EF0-76C4-4F49-BFB7-524472EDD305}" type="datetimeFigureOut">
              <a:rPr lang="en-US" smtClean="0"/>
              <a:t>12/10/2015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05F9E-D910-084D-9CEB-5162C264DC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18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Educação</a:t>
            </a:r>
            <a:endParaRPr lang="pt-B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Uma Política para a Juventude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454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laudiomendonca.com.br/images/stories/ideb_buzios/slid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74" y="661606"/>
            <a:ext cx="7734544" cy="579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46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Questões Estruturais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Formação </a:t>
            </a:r>
          </a:p>
          <a:p>
            <a:r>
              <a:rPr lang="pt-BR" dirty="0" smtClean="0"/>
              <a:t>Salário</a:t>
            </a:r>
          </a:p>
          <a:p>
            <a:r>
              <a:rPr lang="pt-BR" dirty="0" smtClean="0"/>
              <a:t>Baixo nível de cobrança</a:t>
            </a:r>
          </a:p>
          <a:p>
            <a:r>
              <a:rPr lang="pt-BR" dirty="0" smtClean="0"/>
              <a:t>Concurso Público</a:t>
            </a:r>
          </a:p>
          <a:p>
            <a:r>
              <a:rPr lang="pt-BR" dirty="0" smtClean="0"/>
              <a:t>Família</a:t>
            </a:r>
          </a:p>
          <a:p>
            <a:r>
              <a:rPr lang="pt-BR" dirty="0" smtClean="0"/>
              <a:t>Tecnologia</a:t>
            </a:r>
          </a:p>
          <a:p>
            <a:pPr marL="0" indent="0">
              <a:buNone/>
            </a:pP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9282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Questão de Concurso</a:t>
            </a:r>
            <a:endParaRPr lang="pt-BR" dirty="0"/>
          </a:p>
        </p:txBody>
      </p:sp>
      <p:pic>
        <p:nvPicPr>
          <p:cNvPr id="4" name="Content Placeholder 3" descr="didatic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4" b="305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824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 quem é a </a:t>
            </a:r>
            <a:r>
              <a:rPr lang="pt-BR" dirty="0" smtClean="0"/>
              <a:t>responsabilidade?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6108"/>
          </a:xfrm>
        </p:spPr>
        <p:txBody>
          <a:bodyPr>
            <a:normAutofit fontScale="77500" lnSpcReduction="20000"/>
          </a:bodyPr>
          <a:lstStyle/>
          <a:p>
            <a:pPr fontAlgn="base"/>
            <a:r>
              <a:rPr lang="pt-BR" dirty="0"/>
              <a:t>A ideia é fazer com que </a:t>
            </a:r>
            <a:r>
              <a:rPr lang="pt-BR" dirty="0" smtClean="0"/>
              <a:t>os governantes, </a:t>
            </a:r>
            <a:r>
              <a:rPr lang="pt-BR" dirty="0"/>
              <a:t>diretores, professores, </a:t>
            </a:r>
            <a:r>
              <a:rPr lang="pt-BR" dirty="0" smtClean="0"/>
              <a:t>pais, alunos, toda </a:t>
            </a:r>
            <a:r>
              <a:rPr lang="pt-BR" dirty="0"/>
              <a:t>a comunidade educacional </a:t>
            </a:r>
            <a:r>
              <a:rPr lang="pt-BR" dirty="0" smtClean="0"/>
              <a:t> e a sociedade acreditem </a:t>
            </a:r>
            <a:r>
              <a:rPr lang="pt-BR" dirty="0"/>
              <a:t>que:</a:t>
            </a:r>
          </a:p>
          <a:p>
            <a:pPr fontAlgn="base"/>
            <a:r>
              <a:rPr lang="pt-BR" dirty="0" smtClean="0"/>
              <a:t>O </a:t>
            </a:r>
            <a:r>
              <a:rPr lang="pt-BR" dirty="0"/>
              <a:t>aluno precisa aprender para desenvolver suas potencialidades, </a:t>
            </a:r>
            <a:r>
              <a:rPr lang="pt-BR" dirty="0" smtClean="0"/>
              <a:t>  ser </a:t>
            </a:r>
            <a:r>
              <a:rPr lang="pt-BR" dirty="0"/>
              <a:t>um cidadão consciente e realizar sua mobilidade social</a:t>
            </a:r>
            <a:r>
              <a:rPr lang="pt-BR" dirty="0" smtClean="0"/>
              <a:t>;</a:t>
            </a:r>
            <a:endParaRPr lang="pt-BR" dirty="0"/>
          </a:p>
          <a:p>
            <a:pPr fontAlgn="base"/>
            <a:r>
              <a:rPr lang="pt-BR" dirty="0" smtClean="0"/>
              <a:t>Todo </a:t>
            </a:r>
            <a:r>
              <a:rPr lang="pt-BR" dirty="0"/>
              <a:t>aluno é capaz  de </a:t>
            </a:r>
            <a:r>
              <a:rPr lang="pt-BR" dirty="0" smtClean="0"/>
              <a:t>aprender;</a:t>
            </a:r>
            <a:endParaRPr lang="pt-BR" dirty="0"/>
          </a:p>
          <a:p>
            <a:pPr fontAlgn="base"/>
            <a:r>
              <a:rPr lang="pt-BR" dirty="0" smtClean="0"/>
              <a:t>A </a:t>
            </a:r>
            <a:r>
              <a:rPr lang="pt-BR" dirty="0"/>
              <a:t>tarefa de educar não é responsabilidade solitária de cada professor</a:t>
            </a:r>
            <a:r>
              <a:rPr lang="pt-BR" dirty="0" smtClean="0"/>
              <a:t>;</a:t>
            </a:r>
            <a:endParaRPr lang="pt-BR" dirty="0"/>
          </a:p>
          <a:p>
            <a:pPr fontAlgn="base"/>
            <a:r>
              <a:rPr lang="pt-BR" dirty="0" smtClean="0"/>
              <a:t>Os </a:t>
            </a:r>
            <a:r>
              <a:rPr lang="pt-BR" dirty="0"/>
              <a:t>indicadores educacionais refletem o nível de proficiência dos alunos, esses indicadores favorecem a construção de uma estratégia eficaz voltada para a melhoria dos alunos</a:t>
            </a:r>
            <a:r>
              <a:rPr lang="pt-BR" dirty="0" smtClean="0"/>
              <a:t>;</a:t>
            </a:r>
            <a:endParaRPr lang="pt-BR" dirty="0"/>
          </a:p>
          <a:p>
            <a:pPr fontAlgn="base"/>
            <a:r>
              <a:rPr lang="pt-BR" dirty="0" smtClean="0"/>
              <a:t>Os </a:t>
            </a:r>
            <a:r>
              <a:rPr lang="pt-BR" dirty="0"/>
              <a:t>professores são capazes de elaborar e executar, com bons resultados, um plano educacional.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2554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Focando no Professor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5943" t="11103" r="59250" b="34813"/>
          <a:stretch/>
        </p:blipFill>
        <p:spPr>
          <a:xfrm>
            <a:off x="63062" y="1354576"/>
            <a:ext cx="9017876" cy="514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9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 rotWithShape="1">
          <a:blip r:embed="rId2"/>
          <a:srcRect l="5468" t="15459" r="59078" b="23773"/>
          <a:stretch/>
        </p:blipFill>
        <p:spPr bwMode="auto">
          <a:xfrm>
            <a:off x="679325" y="756745"/>
            <a:ext cx="8054772" cy="5246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8186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 rotWithShape="1">
          <a:blip r:embed="rId2"/>
          <a:srcRect l="5819" t="20255" r="59256" b="23775"/>
          <a:stretch/>
        </p:blipFill>
        <p:spPr bwMode="auto">
          <a:xfrm>
            <a:off x="319394" y="756745"/>
            <a:ext cx="8509296" cy="53934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4149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 rotWithShape="1">
          <a:blip r:embed="rId2"/>
          <a:srcRect l="5469" t="21856" r="59078" b="24026"/>
          <a:stretch/>
        </p:blipFill>
        <p:spPr bwMode="auto">
          <a:xfrm>
            <a:off x="392871" y="1040946"/>
            <a:ext cx="8435820" cy="45085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1173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Algumas Propostas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14693"/>
          </a:xfrm>
        </p:spPr>
        <p:txBody>
          <a:bodyPr/>
          <a:lstStyle/>
          <a:p>
            <a:r>
              <a:rPr lang="pt-BR" dirty="0" smtClean="0"/>
              <a:t>Concurso Público em Duas Etapas.</a:t>
            </a:r>
          </a:p>
          <a:p>
            <a:r>
              <a:rPr lang="pt-BR" dirty="0" smtClean="0"/>
              <a:t>Residência Pedagógica.</a:t>
            </a:r>
          </a:p>
          <a:p>
            <a:r>
              <a:rPr lang="pt-BR" dirty="0" smtClean="0"/>
              <a:t>Direito ao Reforço Escolar. </a:t>
            </a:r>
            <a:r>
              <a:rPr lang="pt-BR" dirty="0"/>
              <a:t> </a:t>
            </a:r>
            <a:r>
              <a:rPr lang="pt-BR" dirty="0" smtClean="0"/>
              <a:t>Individualização da Avaliação e do Plano de Estudos.</a:t>
            </a:r>
          </a:p>
          <a:p>
            <a:r>
              <a:rPr lang="pt-BR" dirty="0" smtClean="0"/>
              <a:t>Leitura, Matemática e Iniciação Científica</a:t>
            </a:r>
          </a:p>
          <a:p>
            <a:r>
              <a:rPr lang="pt-BR" dirty="0" err="1" smtClean="0"/>
              <a:t>Wi-fi</a:t>
            </a:r>
            <a:r>
              <a:rPr lang="pt-BR" dirty="0" smtClean="0"/>
              <a:t> nas escolas, tecnologia como meio e não como um fim.</a:t>
            </a:r>
          </a:p>
          <a:p>
            <a:r>
              <a:rPr lang="pt-BR" dirty="0" smtClean="0"/>
              <a:t>Plano de Gestão e verba descentralizada.</a:t>
            </a:r>
          </a:p>
          <a:p>
            <a:pPr marL="0" indent="0">
              <a:buNone/>
            </a:pP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9063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13" y="412193"/>
            <a:ext cx="3378200" cy="241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093" y="412193"/>
            <a:ext cx="3772514" cy="24521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158" y="3927200"/>
            <a:ext cx="3853841" cy="2731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13" y="4639310"/>
            <a:ext cx="40132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4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4762" cy="1886052"/>
          </a:xfrm>
        </p:spPr>
        <p:txBody>
          <a:bodyPr/>
          <a:lstStyle/>
          <a:p>
            <a:r>
              <a:rPr lang="pt-BR" dirty="0" smtClean="0"/>
              <a:t>Algumas Premissas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8754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Que Importa é Invisível</a:t>
            </a:r>
            <a:endParaRPr lang="pt-B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2502" b="225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7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Função Autor e a Função Educador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563" y="1704109"/>
            <a:ext cx="6334874" cy="353291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5796846" y="5486398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18357"/>
                </a:solidFill>
                <a:latin typeface="Arial" panose="020B0604020202020204" pitchFamily="34" charset="0"/>
              </a:rPr>
              <a:t>Michel Foucault</a:t>
            </a:r>
            <a:endParaRPr lang="pt-BR" b="1" i="0" dirty="0">
              <a:solidFill>
                <a:srgbClr val="018357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512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ytimg.com/vi/80OiuA9wwEE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404" y="561398"/>
            <a:ext cx="6976342" cy="523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488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564" y="3532909"/>
            <a:ext cx="5981796" cy="3089562"/>
          </a:xfrm>
          <a:prstGeom prst="rect">
            <a:avLst/>
          </a:prstGeom>
        </p:spPr>
      </p:pic>
      <p:pic>
        <p:nvPicPr>
          <p:cNvPr id="1026" name="Picture 2" descr="http://files.ministerioigualdadeindependente.webnode.com.br/200001167-32da933d4a/ytgyj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9" y="147565"/>
            <a:ext cx="4227038" cy="316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127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aiv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2" b="15682"/>
          <a:stretch>
            <a:fillRect/>
          </a:stretch>
        </p:blipFill>
        <p:spPr>
          <a:xfrm>
            <a:off x="457200" y="1600200"/>
            <a:ext cx="8229600" cy="452596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Amanhã teremos uma aula extra...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469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Amanha não tem aula!</a:t>
            </a:r>
            <a:endParaRPr lang="pt-BR" dirty="0"/>
          </a:p>
        </p:txBody>
      </p:sp>
      <p:pic>
        <p:nvPicPr>
          <p:cNvPr id="6" name="Content Placeholder 5" descr="felizes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" b="53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744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que todo mundo acha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Professor precisa ganhar mais!</a:t>
            </a:r>
          </a:p>
          <a:p>
            <a:r>
              <a:rPr lang="pt-BR" dirty="0" smtClean="0"/>
              <a:t>Educação Integral X Horário Integral</a:t>
            </a:r>
          </a:p>
          <a:p>
            <a:pPr lvl="1"/>
            <a:r>
              <a:rPr lang="pt-BR" dirty="0" smtClean="0"/>
              <a:t>Razões, </a:t>
            </a:r>
            <a:r>
              <a:rPr lang="pt-BR" dirty="0" err="1" smtClean="0"/>
              <a:t>heterotopias</a:t>
            </a:r>
            <a:r>
              <a:rPr lang="pt-BR" dirty="0" smtClean="0"/>
              <a:t>, identidades</a:t>
            </a:r>
          </a:p>
          <a:p>
            <a:pPr lvl="1"/>
            <a:r>
              <a:rPr lang="pt-BR" dirty="0" smtClean="0"/>
              <a:t>Credenciamento</a:t>
            </a:r>
          </a:p>
          <a:p>
            <a:pPr lvl="1"/>
            <a:r>
              <a:rPr lang="pt-BR" dirty="0" smtClean="0"/>
              <a:t>Projeto de Cada Escola</a:t>
            </a:r>
          </a:p>
          <a:p>
            <a:pPr lvl="1"/>
            <a:r>
              <a:rPr lang="pt-BR" dirty="0" smtClean="0"/>
              <a:t>Protagonismo Juvenil</a:t>
            </a:r>
          </a:p>
          <a:p>
            <a:pPr lvl="1"/>
            <a:r>
              <a:rPr lang="pt-BR" dirty="0" smtClean="0"/>
              <a:t>Cultura Urbano Contemporânea</a:t>
            </a:r>
          </a:p>
          <a:p>
            <a:pPr lvl="1"/>
            <a:r>
              <a:rPr lang="pt-BR" dirty="0" smtClean="0"/>
              <a:t>Articulação com o Reforço Escolar – de que tipo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227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Indicadores de Qualidade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pt-BR" dirty="0" smtClean="0"/>
          </a:p>
          <a:p>
            <a:r>
              <a:rPr lang="pt-BR" dirty="0" smtClean="0"/>
              <a:t>IDEB</a:t>
            </a:r>
          </a:p>
          <a:p>
            <a:r>
              <a:rPr lang="pt-BR" dirty="0" smtClean="0"/>
              <a:t>Correlações essenciais: Renda – Escolaridade, Desempenho, Livros, Dever de Casa, Recompensa, Reconhecimento Docente e Discente, Gestão Escolar (Clima), Educação Integral, Expectativas e o </a:t>
            </a:r>
            <a:r>
              <a:rPr lang="pt-BR" dirty="0"/>
              <a:t>E</a:t>
            </a:r>
            <a:r>
              <a:rPr lang="pt-BR" dirty="0" smtClean="0"/>
              <a:t>xemplo </a:t>
            </a:r>
            <a:r>
              <a:rPr lang="pt-BR" dirty="0"/>
              <a:t>P</a:t>
            </a:r>
            <a:r>
              <a:rPr lang="pt-BR" dirty="0" smtClean="0"/>
              <a:t>ossível.</a:t>
            </a:r>
          </a:p>
          <a:p>
            <a:r>
              <a:rPr lang="pt-BR" dirty="0" smtClean="0"/>
              <a:t>Correlações não comprovadas, salário, gasto por aluno, infra estrutura (Instituto Politécnico de Cabo Frio).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924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c24h.imprensa.ws/uploads/images/e19058412dec0860b5c4dea89e7356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011" y="4059828"/>
            <a:ext cx="3956050" cy="26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bes.org.br/ubesnovo/wp-content/uploads/2015/10/Ato_IPUFRJ_mar_o2015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64135"/>
            <a:ext cx="445770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rc24h2.tempsite.ws/uploads/images/2fec53ab8e6b0191943ab512debc35f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569" y="1945709"/>
            <a:ext cx="4203212" cy="236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75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/>
          <a:srcRect l="5821" t="14392" r="59255" b="22175"/>
          <a:stretch/>
        </p:blipFill>
        <p:spPr bwMode="auto">
          <a:xfrm>
            <a:off x="914400" y="1230923"/>
            <a:ext cx="7315200" cy="43961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6272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 rotWithShape="1">
          <a:blip r:embed="rId2"/>
          <a:srcRect l="5468" t="17590" r="58901" b="23241"/>
          <a:stretch/>
        </p:blipFill>
        <p:spPr bwMode="auto">
          <a:xfrm>
            <a:off x="1971674" y="1849211"/>
            <a:ext cx="5102679" cy="31840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7618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5501</TotalTime>
  <Words>206</Words>
  <Application>Microsoft Office PowerPoint</Application>
  <PresentationFormat>Apresentação na tela (4:3)</PresentationFormat>
  <Paragraphs>45</Paragraphs>
  <Slides>23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Educação</vt:lpstr>
      <vt:lpstr>Algumas Premissas</vt:lpstr>
      <vt:lpstr>Amanhã teremos uma aula extra...</vt:lpstr>
      <vt:lpstr>Amanha não tem aula!</vt:lpstr>
      <vt:lpstr>O que todo mundo acha</vt:lpstr>
      <vt:lpstr>Indicadores de Qualidade</vt:lpstr>
      <vt:lpstr>Apresentação do PowerPoint</vt:lpstr>
      <vt:lpstr>Apresentação do PowerPoint</vt:lpstr>
      <vt:lpstr>Apresentação do PowerPoint</vt:lpstr>
      <vt:lpstr>Apresentação do PowerPoint</vt:lpstr>
      <vt:lpstr>Questões Estruturais</vt:lpstr>
      <vt:lpstr>Questão de Concurso</vt:lpstr>
      <vt:lpstr>De quem é a responsabilidade?</vt:lpstr>
      <vt:lpstr>Focando no Professor</vt:lpstr>
      <vt:lpstr>Apresentação do PowerPoint</vt:lpstr>
      <vt:lpstr>Apresentação do PowerPoint</vt:lpstr>
      <vt:lpstr>Apresentação do PowerPoint</vt:lpstr>
      <vt:lpstr>Algumas Propostas</vt:lpstr>
      <vt:lpstr>Apresentação do PowerPoint</vt:lpstr>
      <vt:lpstr>O Que Importa é Invisível</vt:lpstr>
      <vt:lpstr>Função Autor e a Função Educador</vt:lpstr>
      <vt:lpstr>Apresentação do PowerPoint</vt:lpstr>
      <vt:lpstr>Apresentação do PowerPoint</vt:lpstr>
    </vt:vector>
  </TitlesOfParts>
  <Company>LC PLANNING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Educação</dc:title>
  <dc:creator>CLAUDIO SCHIPHORST</dc:creator>
  <cp:lastModifiedBy>Claudio Schiphorst</cp:lastModifiedBy>
  <cp:revision>18</cp:revision>
  <dcterms:created xsi:type="dcterms:W3CDTF">2014-04-12T16:09:33Z</dcterms:created>
  <dcterms:modified xsi:type="dcterms:W3CDTF">2015-12-14T12:06:07Z</dcterms:modified>
</cp:coreProperties>
</file>